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6"/>
  </p:notesMasterIdLst>
  <p:handoutMasterIdLst>
    <p:handoutMasterId r:id="rId17"/>
  </p:handoutMasterIdLst>
  <p:sldIdLst>
    <p:sldId id="406" r:id="rId2"/>
    <p:sldId id="410" r:id="rId3"/>
    <p:sldId id="411" r:id="rId4"/>
    <p:sldId id="418" r:id="rId5"/>
    <p:sldId id="419" r:id="rId6"/>
    <p:sldId id="420" r:id="rId7"/>
    <p:sldId id="421" r:id="rId8"/>
    <p:sldId id="422" r:id="rId9"/>
    <p:sldId id="413" r:id="rId10"/>
    <p:sldId id="414" r:id="rId11"/>
    <p:sldId id="415" r:id="rId12"/>
    <p:sldId id="412" r:id="rId13"/>
    <p:sldId id="417" r:id="rId14"/>
    <p:sldId id="409" r:id="rId15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1" autoAdjust="0"/>
    <p:restoredTop sz="74060" autoAdjust="0"/>
  </p:normalViewPr>
  <p:slideViewPr>
    <p:cSldViewPr snapToGrid="0">
      <p:cViewPr varScale="1">
        <p:scale>
          <a:sx n="87" d="100"/>
          <a:sy n="87" d="100"/>
        </p:scale>
        <p:origin x="2064" y="184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02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7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16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9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7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0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22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3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rwilson/Watson-Cognitive-Lab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184211"/>
            <a:ext cx="6170688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101</a:t>
            </a:r>
          </a:p>
          <a:p>
            <a:r>
              <a:rPr lang="en-US" sz="40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Intents and Entities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916435"/>
            <a:ext cx="806980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800" dirty="0">
                <a:latin typeface="IBM Plex Sans" panose="020B0503050203000203" pitchFamily="34" charset="77"/>
              </a:rPr>
              <a:t> are a purpose or goal expressed by a user’s input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recognise user’s intent =&gt; choose the correct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train Watson Assistant with multiple examples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800" dirty="0">
                <a:latin typeface="IBM Plex Sans" panose="020B0503050203000203" pitchFamily="34" charset="77"/>
              </a:rPr>
              <a:t> represent a class of object 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can be used to trigger different responses, even for same intent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In our labs: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intents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newphone</a:t>
            </a:r>
            <a:r>
              <a:rPr lang="en-US" sz="1400" dirty="0">
                <a:latin typeface="IBM Plex Sans" panose="020B0503050203000203" pitchFamily="34" charset="77"/>
              </a:rPr>
              <a:t> (‘I want to get a new phone’, ‘I’d like advice on a new mobile’,…)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positive</a:t>
            </a:r>
            <a:r>
              <a:rPr lang="en-US" sz="1400" dirty="0">
                <a:latin typeface="IBM Plex Sans" panose="020B0503050203000203" pitchFamily="34" charset="77"/>
              </a:rPr>
              <a:t> (‘I like my Galaxy’, ‘I love my Google phone’,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negative</a:t>
            </a:r>
            <a:r>
              <a:rPr lang="en-US" sz="1400" dirty="0">
                <a:latin typeface="IBM Plex Sans" panose="020B0503050203000203" pitchFamily="34" charset="77"/>
              </a:rPr>
              <a:t> (‘I don’t like my iPhone’, ‘I hate my Pixel 2’, …)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entities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brand</a:t>
            </a:r>
            <a:r>
              <a:rPr lang="en-US" sz="1400" dirty="0">
                <a:latin typeface="IBM Plex Sans" panose="020B0503050203000203" pitchFamily="34" charset="77"/>
              </a:rPr>
              <a:t> (Apple, Samsung, Google,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attribute</a:t>
            </a:r>
            <a:r>
              <a:rPr lang="en-US" sz="1400" dirty="0">
                <a:latin typeface="IBM Plex Sans" panose="020B0503050203000203" pitchFamily="34" charset="77"/>
              </a:rPr>
              <a:t> (style, battery, …)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961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Dialog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24854" y="988516"/>
            <a:ext cx="62525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Defines the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flow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of your conversation in the form of a logic tree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Each node of the tree has a condition that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it, based on user input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Uses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and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Interacts with the user and provides a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chemeClr val="tx2"/>
                </a:solidFill>
                <a:latin typeface="IBM Plex Sans" panose="020B0503050203000203" pitchFamily="34" charset="77"/>
              </a:rPr>
              <a:t>text, images, options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DA3736-1B6D-A448-8BEB-644795F7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03" y="0"/>
            <a:ext cx="27245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9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BF9D5-A882-7B4C-BFDC-4DC00ED14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25" y="232444"/>
            <a:ext cx="1317654" cy="1293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082476" y="893755"/>
            <a:ext cx="76126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Setup </a:t>
            </a:r>
            <a:r>
              <a:rPr lang="en-US" sz="2200" b="1" i="1" dirty="0">
                <a:latin typeface="IBM Plex Sans" panose="020B0503050203000203" pitchFamily="34" charset="77"/>
              </a:rPr>
              <a:t>Watson Assistant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skill</a:t>
            </a: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latin typeface="IBM Plex Sans" panose="020B0503050203000203" pitchFamily="34" charset="77"/>
              </a:rPr>
              <a:t>,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endParaRPr lang="en-US" sz="2200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dialog</a:t>
            </a:r>
            <a:r>
              <a:rPr lang="en-US" sz="2200" dirty="0">
                <a:solidFill>
                  <a:srgbClr val="00B0F0"/>
                </a:solidFill>
                <a:latin typeface="IBM Plex Sans" panose="020B0503050203000203" pitchFamily="34" charset="77"/>
              </a:rPr>
              <a:t> </a:t>
            </a:r>
            <a:r>
              <a:rPr lang="en-US" sz="2200" dirty="0">
                <a:latin typeface="IBM Plex Sans" panose="020B0503050203000203" pitchFamily="34" charset="77"/>
              </a:rPr>
              <a:t>tree utilising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Test your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Create a live, web-hosted version of your chatbot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GB" sz="22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766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https://github.com/garyrwilson/Watson-Assistant-Labs</a:t>
            </a: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22E0CAE7-0269-A547-BD8C-D7B389BB2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70" y="-9218"/>
            <a:ext cx="45349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9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292332"/>
            <a:ext cx="6170688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101</a:t>
            </a:r>
          </a:p>
          <a:p>
            <a:r>
              <a:rPr lang="en-US" sz="40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B8A1B9-049E-F441-A24B-8176B00FD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5" y="946860"/>
            <a:ext cx="1782462" cy="1058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173CD-694A-984F-8C24-325AB1FDC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11" y="946860"/>
            <a:ext cx="1782462" cy="10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0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614" y="1256029"/>
            <a:ext cx="7489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Create a </a:t>
            </a:r>
            <a:r>
              <a:rPr lang="en-US" sz="2400" b="1" dirty="0">
                <a:latin typeface="IBM Plex Sans" panose="020B0503050203000203" pitchFamily="34" charset="77"/>
              </a:rPr>
              <a:t>basic chatbot </a:t>
            </a:r>
            <a:r>
              <a:rPr lang="en-US" sz="2400" dirty="0">
                <a:latin typeface="IBM Plex Sans" panose="020B0503050203000203" pitchFamily="34" charset="77"/>
              </a:rPr>
              <a:t>to help guide you when buying a new mobile phone / contract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800100" lvl="1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IBM Cloud</a:t>
            </a:r>
          </a:p>
          <a:p>
            <a:pPr marL="800100" lvl="1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Watson Assistant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151E7-921B-3949-904D-2AF3A767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48" y="2225525"/>
            <a:ext cx="3547195" cy="24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5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D98B-9A2F-E64E-9C37-2F1C82F260A2}"/>
              </a:ext>
            </a:extLst>
          </p:cNvPr>
          <p:cNvSpPr txBox="1"/>
          <p:nvPr/>
        </p:nvSpPr>
        <p:spPr>
          <a:xfrm>
            <a:off x="5469693" y="154858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– greet user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6B1FA-776B-E744-8CC2-E82FE683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7" y="69272"/>
            <a:ext cx="3784600" cy="48133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55F5CD-F9B7-D14D-875A-37098BDAD1A1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392129" y="1733247"/>
            <a:ext cx="2077564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469693" y="3307909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– check for valid name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>
            <a:off x="3392129" y="3492575"/>
            <a:ext cx="2077564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B30A6-0DA3-6344-9C88-8FA00D3A1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9" y="497400"/>
            <a:ext cx="3771900" cy="3987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D98B-9A2F-E64E-9C37-2F1C82F260A2}"/>
              </a:ext>
            </a:extLst>
          </p:cNvPr>
          <p:cNvSpPr txBox="1"/>
          <p:nvPr/>
        </p:nvSpPr>
        <p:spPr>
          <a:xfrm>
            <a:off x="5232650" y="1271632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– personalise / shorten name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55F5CD-F9B7-D14D-875A-37098BDAD1A1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 flipV="1">
            <a:off x="3790336" y="967484"/>
            <a:ext cx="1442314" cy="4888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558183" y="2532133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 – understand user intent</a:t>
            </a:r>
          </a:p>
          <a:p>
            <a:r>
              <a:rPr lang="en-GB" dirty="0"/>
              <a:t>(phone recommendation)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>
            <a:off x="3333135" y="2855299"/>
            <a:ext cx="222504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26ACAD-5751-4F46-82BE-33AEECB111BA}"/>
              </a:ext>
            </a:extLst>
          </p:cNvPr>
          <p:cNvSpPr txBox="1"/>
          <p:nvPr/>
        </p:nvSpPr>
        <p:spPr>
          <a:xfrm>
            <a:off x="5191433" y="3670248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 – ask qualifying question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BB2DAB-00DE-FC41-973A-BD2CB9B9A9CB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3135" y="3868690"/>
            <a:ext cx="1858298" cy="1708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46FB19-4E72-9C47-9683-1E212FB7E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9" y="85668"/>
            <a:ext cx="3393332" cy="2371928"/>
          </a:xfrm>
          <a:prstGeom prst="rect">
            <a:avLst/>
          </a:prstGeom>
        </p:spPr>
      </p:pic>
      <p:pic>
        <p:nvPicPr>
          <p:cNvPr id="6" name="Picture 5" descr="A screenshot of a stereo&#10;&#10;Description automatically generated">
            <a:extLst>
              <a:ext uri="{FF2B5EF4-FFF2-40B4-BE49-F238E27FC236}">
                <a16:creationId xmlns:a16="http://schemas.microsoft.com/office/drawing/2014/main" id="{F4B61438-BD92-A84A-B7C0-42DC3C55D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8" y="2444799"/>
            <a:ext cx="3381983" cy="2496766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D98B-9A2F-E64E-9C37-2F1C82F260A2}"/>
              </a:ext>
            </a:extLst>
          </p:cNvPr>
          <p:cNvSpPr txBox="1"/>
          <p:nvPr/>
        </p:nvSpPr>
        <p:spPr>
          <a:xfrm>
            <a:off x="5232650" y="1271632"/>
            <a:ext cx="3643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 – understand user sentiment</a:t>
            </a:r>
          </a:p>
          <a:p>
            <a:r>
              <a:rPr lang="en-GB" dirty="0"/>
              <a:t>and recommend alternative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55F5CD-F9B7-D14D-875A-37098BDAD1A1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333136" y="1594798"/>
            <a:ext cx="1899514" cy="1301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232650" y="3225537"/>
            <a:ext cx="349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 – enhance user experience</a:t>
            </a:r>
          </a:p>
          <a:p>
            <a:r>
              <a:rPr lang="en-GB" dirty="0"/>
              <a:t>using images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 flipV="1">
            <a:off x="3333136" y="3225537"/>
            <a:ext cx="1899514" cy="3231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8BFB28-37D4-B047-8E04-018EA4A22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2" y="704850"/>
            <a:ext cx="3835400" cy="3733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434156" y="280840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 – reuse name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>
            <a:off x="3554361" y="2993074"/>
            <a:ext cx="1879795" cy="9889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13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D75334-B64D-AE4B-8B3E-696DDA7E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0" y="730250"/>
            <a:ext cx="3797300" cy="36830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D98B-9A2F-E64E-9C37-2F1C82F260A2}"/>
              </a:ext>
            </a:extLst>
          </p:cNvPr>
          <p:cNvSpPr txBox="1"/>
          <p:nvPr/>
        </p:nvSpPr>
        <p:spPr>
          <a:xfrm>
            <a:off x="5232650" y="1271632"/>
            <a:ext cx="3244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 – understand user intent</a:t>
            </a:r>
          </a:p>
          <a:p>
            <a:r>
              <a:rPr lang="en-GB" dirty="0"/>
              <a:t>(contract recommendation)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55F5CD-F9B7-D14D-875A-37098BDAD1A1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 flipV="1">
            <a:off x="3760839" y="1271632"/>
            <a:ext cx="1471811" cy="3231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232650" y="3225537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– gather multiple pieces of</a:t>
            </a:r>
          </a:p>
          <a:p>
            <a:r>
              <a:rPr lang="en-GB" dirty="0"/>
              <a:t>data to customise 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 flipV="1">
            <a:off x="3539613" y="2389239"/>
            <a:ext cx="1693037" cy="11594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70470F-4672-5A4F-B0B3-250E7B9D025D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>
            <a:off x="3760840" y="3548703"/>
            <a:ext cx="1471810" cy="32316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EF3530-AAFF-1040-AE23-A3528F289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1" y="88900"/>
            <a:ext cx="3784600" cy="50546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468625" y="2936877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 – provide contract </a:t>
            </a:r>
          </a:p>
          <a:p>
            <a:r>
              <a:rPr lang="en-GB" dirty="0"/>
              <a:t>recommendation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6" idx="1"/>
          </p:cNvCxnSpPr>
          <p:nvPr/>
        </p:nvCxnSpPr>
        <p:spPr bwMode="auto">
          <a:xfrm flipH="1" flipV="1">
            <a:off x="3392129" y="1445875"/>
            <a:ext cx="2076496" cy="30314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812FD1-CBE0-E244-851A-7FEF10B8B0F0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 flipV="1">
            <a:off x="3392129" y="2806600"/>
            <a:ext cx="2076496" cy="45344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EEEAC6-5975-D245-9847-E0EBD7744385}"/>
              </a:ext>
            </a:extLst>
          </p:cNvPr>
          <p:cNvSpPr txBox="1"/>
          <p:nvPr/>
        </p:nvSpPr>
        <p:spPr>
          <a:xfrm>
            <a:off x="5468625" y="1564355"/>
            <a:ext cx="271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 – confirm user data</a:t>
            </a:r>
          </a:p>
        </p:txBody>
      </p:sp>
    </p:spTree>
    <p:extLst>
      <p:ext uri="{BB962C8B-B14F-4D97-AF65-F5344CB8AC3E}">
        <p14:creationId xmlns:p14="http://schemas.microsoft.com/office/powerpoint/2010/main" val="358125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What is Watson Assistant?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837103"/>
            <a:ext cx="806980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IBM Plex Sans" panose="020B0503050203000203" pitchFamily="34" charset="77"/>
              </a:rPr>
              <a:t>Combines: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machine learning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natural language understanding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integrated dialog tools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… to create </a:t>
            </a:r>
            <a:r>
              <a:rPr lang="en-US" b="1" i="1" dirty="0">
                <a:latin typeface="IBM Plex Sans" panose="020B0503050203000203" pitchFamily="34" charset="77"/>
              </a:rPr>
              <a:t>conversation flows </a:t>
            </a:r>
            <a:r>
              <a:rPr lang="en-US" dirty="0">
                <a:latin typeface="IBM Plex Sans" panose="020B0503050203000203" pitchFamily="34" charset="77"/>
              </a:rPr>
              <a:t>between your apps and your users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Basic terms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Skill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i="1" dirty="0"/>
              <a:t>a container for all of the artefacts that define a conversation flow</a:t>
            </a:r>
            <a:endParaRPr lang="en-US" sz="1600" i="1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Entity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Dialog</a:t>
            </a: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944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23274</TotalTime>
  <Words>405</Words>
  <Application>Microsoft Macintosh PowerPoint</Application>
  <PresentationFormat>On-screen Show (16:9)</PresentationFormat>
  <Paragraphs>106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608</cp:revision>
  <cp:lastPrinted>2017-05-16T10:58:10Z</cp:lastPrinted>
  <dcterms:created xsi:type="dcterms:W3CDTF">2014-12-08T21:55:31Z</dcterms:created>
  <dcterms:modified xsi:type="dcterms:W3CDTF">2019-02-26T14:15:36Z</dcterms:modified>
</cp:coreProperties>
</file>